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99" r:id="rId3"/>
    <p:sldId id="365" r:id="rId4"/>
    <p:sldId id="359" r:id="rId5"/>
    <p:sldId id="320" r:id="rId6"/>
    <p:sldId id="358" r:id="rId7"/>
    <p:sldId id="360" r:id="rId8"/>
    <p:sldId id="275" r:id="rId9"/>
    <p:sldId id="366" r:id="rId10"/>
    <p:sldId id="367" r:id="rId11"/>
    <p:sldId id="368" r:id="rId12"/>
    <p:sldId id="369" r:id="rId13"/>
    <p:sldId id="370" r:id="rId14"/>
    <p:sldId id="371" r:id="rId15"/>
    <p:sldId id="288" r:id="rId16"/>
    <p:sldId id="35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7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4666930631823494E-2"/>
          <c:y val="8.8871575094239658E-4"/>
          <c:w val="0.93533311295216726"/>
          <c:h val="0.7136397533642007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СОШ №5</c:v>
                </c:pt>
                <c:pt idx="2">
                  <c:v>Гимназия №11</c:v>
                </c:pt>
                <c:pt idx="3">
                  <c:v>СОШ №7</c:v>
                </c:pt>
                <c:pt idx="4">
                  <c:v>СОШ №3</c:v>
                </c:pt>
                <c:pt idx="5">
                  <c:v>СОШ №2</c:v>
                </c:pt>
                <c:pt idx="6">
                  <c:v>СОШ №10</c:v>
                </c:pt>
                <c:pt idx="7">
                  <c:v>Лицей №12</c:v>
                </c:pt>
                <c:pt idx="8">
                  <c:v>СОШ №13</c:v>
                </c:pt>
                <c:pt idx="9">
                  <c:v>СОШ №8</c:v>
                </c:pt>
                <c:pt idx="10">
                  <c:v>ООШ №1</c:v>
                </c:pt>
                <c:pt idx="11">
                  <c:v>СОШ №4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0.97</c:v>
                </c:pt>
                <c:pt idx="1">
                  <c:v>0.97</c:v>
                </c:pt>
                <c:pt idx="2">
                  <c:v>0.97</c:v>
                </c:pt>
                <c:pt idx="3">
                  <c:v>0.96000000000000019</c:v>
                </c:pt>
                <c:pt idx="4">
                  <c:v>0.96000000000000019</c:v>
                </c:pt>
                <c:pt idx="5">
                  <c:v>0.95000000000000018</c:v>
                </c:pt>
                <c:pt idx="6">
                  <c:v>0.93</c:v>
                </c:pt>
                <c:pt idx="7">
                  <c:v>0.92</c:v>
                </c:pt>
                <c:pt idx="8">
                  <c:v>0.9</c:v>
                </c:pt>
                <c:pt idx="9">
                  <c:v>0.87000000000000022</c:v>
                </c:pt>
                <c:pt idx="10">
                  <c:v>0.76000000000000023</c:v>
                </c:pt>
                <c:pt idx="11">
                  <c:v>0.7200000000000002</c:v>
                </c:pt>
              </c:numCache>
            </c:numRef>
          </c:val>
        </c:ser>
        <c:axId val="63585664"/>
        <c:axId val="63587456"/>
      </c:barChart>
      <c:catAx>
        <c:axId val="6358566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3587456"/>
        <c:crosses val="autoZero"/>
        <c:auto val="1"/>
        <c:lblAlgn val="ctr"/>
        <c:lblOffset val="100"/>
      </c:catAx>
      <c:valAx>
        <c:axId val="6358745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3585664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Лист1!$A$2:$A$19</c:f>
              <c:strCache>
                <c:ptCount val="18"/>
                <c:pt idx="0">
                  <c:v>СОШ им. Горького</c:v>
                </c:pt>
                <c:pt idx="1">
                  <c:v>Н– Чершелинская ООШ</c:v>
                </c:pt>
                <c:pt idx="2">
                  <c:v>Сугушлинская ООШ</c:v>
                </c:pt>
                <c:pt idx="3">
                  <c:v>Сарабикуловская ООШ</c:v>
                </c:pt>
                <c:pt idx="4">
                  <c:v>Урдалинская ООШ</c:v>
                </c:pt>
                <c:pt idx="5">
                  <c:v>Каркалинская ООШ </c:v>
                </c:pt>
                <c:pt idx="6">
                  <c:v>Ивановская ООШ</c:v>
                </c:pt>
                <c:pt idx="7">
                  <c:v>Урмышлинская ООШ</c:v>
                </c:pt>
                <c:pt idx="8">
                  <c:v>Подлесная ООШ</c:v>
                </c:pt>
                <c:pt idx="9">
                  <c:v>Зай -Каратайская ООШ</c:v>
                </c:pt>
                <c:pt idx="10">
                  <c:v>Старо - Кувакская СОШ</c:v>
                </c:pt>
                <c:pt idx="11">
                  <c:v>Керлигачская ООШ</c:v>
                </c:pt>
                <c:pt idx="12">
                  <c:v>Шугуровская СОШ </c:v>
                </c:pt>
                <c:pt idx="13">
                  <c:v>Ст – Иштерякская ООШ</c:v>
                </c:pt>
                <c:pt idx="14">
                  <c:v>Тимяшевская СОШ</c:v>
                </c:pt>
                <c:pt idx="15">
                  <c:v>Куакбашская ООШ</c:v>
                </c:pt>
                <c:pt idx="16">
                  <c:v>Ст-Письмянская ООШ</c:v>
                </c:pt>
                <c:pt idx="17">
                  <c:v>Федотовская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0.93</c:v>
                </c:pt>
                <c:pt idx="11">
                  <c:v>0.9</c:v>
                </c:pt>
                <c:pt idx="12">
                  <c:v>0.89</c:v>
                </c:pt>
                <c:pt idx="13">
                  <c:v>0.89</c:v>
                </c:pt>
                <c:pt idx="14">
                  <c:v>0.87000000000000022</c:v>
                </c:pt>
                <c:pt idx="15">
                  <c:v>0.86000000000000021</c:v>
                </c:pt>
                <c:pt idx="16">
                  <c:v>0.71000000000000019</c:v>
                </c:pt>
                <c:pt idx="17">
                  <c:v>0.66000000000000025</c:v>
                </c:pt>
              </c:numCache>
            </c:numRef>
          </c:val>
        </c:ser>
        <c:axId val="62067456"/>
        <c:axId val="62068992"/>
      </c:barChart>
      <c:catAx>
        <c:axId val="6206745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2068992"/>
        <c:crosses val="autoZero"/>
        <c:auto val="1"/>
        <c:lblAlgn val="ctr"/>
        <c:lblOffset val="100"/>
      </c:catAx>
      <c:valAx>
        <c:axId val="6206899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20674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4666930631823438E-2"/>
          <c:y val="8.8871575094239561E-4"/>
          <c:w val="0.93533311295216726"/>
          <c:h val="0.7136397533642003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№6</c:v>
                </c:pt>
                <c:pt idx="2">
                  <c:v>СОШ №7</c:v>
                </c:pt>
                <c:pt idx="3">
                  <c:v>Лицей №12</c:v>
                </c:pt>
                <c:pt idx="4">
                  <c:v>СОШ №5</c:v>
                </c:pt>
                <c:pt idx="5">
                  <c:v>Гимназия №11</c:v>
                </c:pt>
                <c:pt idx="6">
                  <c:v>СОШ №8</c:v>
                </c:pt>
                <c:pt idx="7">
                  <c:v>ООШ №1</c:v>
                </c:pt>
                <c:pt idx="8">
                  <c:v>СОШ №3</c:v>
                </c:pt>
                <c:pt idx="9">
                  <c:v>СОШ №10</c:v>
                </c:pt>
                <c:pt idx="10">
                  <c:v>СОШ №4</c:v>
                </c:pt>
                <c:pt idx="11">
                  <c:v>СОШ №13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0.75000000000000022</c:v>
                </c:pt>
                <c:pt idx="1">
                  <c:v>0.63000000000000023</c:v>
                </c:pt>
                <c:pt idx="2">
                  <c:v>0.6000000000000002</c:v>
                </c:pt>
                <c:pt idx="3">
                  <c:v>0.6000000000000002</c:v>
                </c:pt>
                <c:pt idx="4">
                  <c:v>0.56999999999999995</c:v>
                </c:pt>
                <c:pt idx="5">
                  <c:v>0.56999999999999995</c:v>
                </c:pt>
                <c:pt idx="6">
                  <c:v>0.52</c:v>
                </c:pt>
                <c:pt idx="7">
                  <c:v>0.5</c:v>
                </c:pt>
                <c:pt idx="8">
                  <c:v>0.44</c:v>
                </c:pt>
                <c:pt idx="9">
                  <c:v>0.44</c:v>
                </c:pt>
                <c:pt idx="10">
                  <c:v>0.3600000000000001</c:v>
                </c:pt>
                <c:pt idx="11">
                  <c:v>0.33000000000000013</c:v>
                </c:pt>
              </c:numCache>
            </c:numRef>
          </c:val>
        </c:ser>
        <c:axId val="63707008"/>
        <c:axId val="63708544"/>
      </c:barChart>
      <c:catAx>
        <c:axId val="637070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3708544"/>
        <c:crosses val="autoZero"/>
        <c:auto val="1"/>
        <c:lblAlgn val="ctr"/>
        <c:lblOffset val="100"/>
      </c:catAx>
      <c:valAx>
        <c:axId val="6370854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3707008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410922581954687"/>
          <c:y val="0"/>
          <c:w val="0.8569545301061815"/>
          <c:h val="0.651004979846216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Лист1!$A$2:$A$19</c:f>
              <c:strCache>
                <c:ptCount val="18"/>
                <c:pt idx="0">
                  <c:v>Н – Чершелинская ООШ</c:v>
                </c:pt>
                <c:pt idx="1">
                  <c:v>СОШ им. Горького</c:v>
                </c:pt>
                <c:pt idx="2">
                  <c:v>Зай -каратайская ООШ</c:v>
                </c:pt>
                <c:pt idx="3">
                  <c:v>Урмышлинская ООШ</c:v>
                </c:pt>
                <c:pt idx="4">
                  <c:v>Каркалинская ООШ</c:v>
                </c:pt>
                <c:pt idx="5">
                  <c:v>Сарабикуловская ООШ</c:v>
                </c:pt>
                <c:pt idx="6">
                  <c:v>Шугуровская СОШ </c:v>
                </c:pt>
                <c:pt idx="7">
                  <c:v>Старо - Кувакская СОШ</c:v>
                </c:pt>
                <c:pt idx="8">
                  <c:v>Куакбашская ООШ</c:v>
                </c:pt>
                <c:pt idx="9">
                  <c:v>Тимяшевская СОШ</c:v>
                </c:pt>
                <c:pt idx="10">
                  <c:v>Подлесная ООШ</c:v>
                </c:pt>
                <c:pt idx="11">
                  <c:v>Ивановская ООШ</c:v>
                </c:pt>
                <c:pt idx="12">
                  <c:v>Ст – Иштерякская ООШ</c:v>
                </c:pt>
                <c:pt idx="13">
                  <c:v>Сугушлинская ООШ</c:v>
                </c:pt>
                <c:pt idx="14">
                  <c:v>Керлигачская ООШ</c:v>
                </c:pt>
                <c:pt idx="15">
                  <c:v>Федотовская ООШ</c:v>
                </c:pt>
                <c:pt idx="16">
                  <c:v>Ст-Письмянская ООШ</c:v>
                </c:pt>
                <c:pt idx="17">
                  <c:v>Урдалинская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0.86000000000000021</c:v>
                </c:pt>
                <c:pt idx="2">
                  <c:v>0.8500000000000002</c:v>
                </c:pt>
                <c:pt idx="3">
                  <c:v>0.8</c:v>
                </c:pt>
                <c:pt idx="4">
                  <c:v>0.67000000000000026</c:v>
                </c:pt>
                <c:pt idx="5">
                  <c:v>0.67000000000000026</c:v>
                </c:pt>
                <c:pt idx="6">
                  <c:v>0.62000000000000022</c:v>
                </c:pt>
                <c:pt idx="7">
                  <c:v>0.6000000000000002</c:v>
                </c:pt>
                <c:pt idx="8">
                  <c:v>0.56999999999999995</c:v>
                </c:pt>
                <c:pt idx="9">
                  <c:v>0.53</c:v>
                </c:pt>
                <c:pt idx="10">
                  <c:v>0.5</c:v>
                </c:pt>
                <c:pt idx="11">
                  <c:v>0.5</c:v>
                </c:pt>
                <c:pt idx="12">
                  <c:v>0.44</c:v>
                </c:pt>
                <c:pt idx="13">
                  <c:v>0.4</c:v>
                </c:pt>
                <c:pt idx="14">
                  <c:v>0.4</c:v>
                </c:pt>
                <c:pt idx="15">
                  <c:v>0.33000000000000013</c:v>
                </c:pt>
                <c:pt idx="16">
                  <c:v>0.14000000000000001</c:v>
                </c:pt>
                <c:pt idx="17">
                  <c:v>0</c:v>
                </c:pt>
              </c:numCache>
            </c:numRef>
          </c:val>
        </c:ser>
        <c:dLbls>
          <c:showVal val="1"/>
        </c:dLbls>
        <c:axId val="64564608"/>
        <c:axId val="64705664"/>
      </c:barChart>
      <c:catAx>
        <c:axId val="6456460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64705664"/>
        <c:crosses val="autoZero"/>
        <c:auto val="1"/>
        <c:lblAlgn val="ctr"/>
        <c:lblOffset val="100"/>
      </c:catAx>
      <c:valAx>
        <c:axId val="6470566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4564608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ЛМР    </a:t>
            </a:r>
            <a:r>
              <a:rPr lang="ru-RU" baseline="0" dirty="0" smtClean="0"/>
              <a:t> 3,6</a:t>
            </a:r>
            <a:endParaRPr lang="en-US" dirty="0"/>
          </a:p>
        </c:rich>
      </c:tx>
      <c:layout>
        <c:manualLayout>
          <c:xMode val="edge"/>
          <c:yMode val="edge"/>
          <c:x val="0.82341132740389833"/>
          <c:y val="3.7925830364778555E-2"/>
        </c:manualLayout>
      </c:layout>
      <c:overlay val="1"/>
      <c:spPr>
        <a:solidFill>
          <a:schemeClr val="bg1"/>
        </a:solidFill>
      </c:spPr>
    </c:title>
    <c:plotArea>
      <c:layout>
        <c:manualLayout>
          <c:layoutTarget val="inner"/>
          <c:xMode val="edge"/>
          <c:yMode val="edge"/>
          <c:x val="6.1106394132965682E-2"/>
          <c:y val="0.15765498916911469"/>
          <c:w val="0.93889362373399032"/>
          <c:h val="0.6236926634170957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Лицей №12</c:v>
                </c:pt>
                <c:pt idx="2">
                  <c:v>СОШ №7</c:v>
                </c:pt>
                <c:pt idx="3">
                  <c:v>СОШ №5</c:v>
                </c:pt>
                <c:pt idx="4">
                  <c:v>СОШ №6</c:v>
                </c:pt>
                <c:pt idx="5">
                  <c:v>Гимназия №11</c:v>
                </c:pt>
                <c:pt idx="6">
                  <c:v>СОШ №3</c:v>
                </c:pt>
                <c:pt idx="7">
                  <c:v>СОШ №8</c:v>
                </c:pt>
                <c:pt idx="8">
                  <c:v>СОШ №10</c:v>
                </c:pt>
                <c:pt idx="9">
                  <c:v>СОШ №13</c:v>
                </c:pt>
                <c:pt idx="10">
                  <c:v>СОШ №4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3.9</c:v>
                </c:pt>
                <c:pt idx="1">
                  <c:v>3.8</c:v>
                </c:pt>
                <c:pt idx="2">
                  <c:v>3.7</c:v>
                </c:pt>
                <c:pt idx="3">
                  <c:v>3.7</c:v>
                </c:pt>
                <c:pt idx="4">
                  <c:v>3.7</c:v>
                </c:pt>
                <c:pt idx="5">
                  <c:v>3.7</c:v>
                </c:pt>
                <c:pt idx="6">
                  <c:v>3.6</c:v>
                </c:pt>
                <c:pt idx="7">
                  <c:v>3.5</c:v>
                </c:pt>
                <c:pt idx="8">
                  <c:v>3.4</c:v>
                </c:pt>
                <c:pt idx="9">
                  <c:v>3.3</c:v>
                </c:pt>
                <c:pt idx="10">
                  <c:v>3.1</c:v>
                </c:pt>
                <c:pt idx="11">
                  <c:v>3</c:v>
                </c:pt>
              </c:numCache>
            </c:numRef>
          </c:val>
        </c:ser>
        <c:dLbls>
          <c:showVal val="1"/>
        </c:dLbls>
        <c:axId val="67690496"/>
        <c:axId val="67692032"/>
      </c:barChart>
      <c:catAx>
        <c:axId val="676904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7692032"/>
        <c:crosses val="autoZero"/>
        <c:auto val="1"/>
        <c:lblAlgn val="ctr"/>
        <c:lblOffset val="100"/>
      </c:catAx>
      <c:valAx>
        <c:axId val="67692032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676904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2311837337471454"/>
          <c:y val="0"/>
          <c:w val="0.86676096146612991"/>
          <c:h val="0.5996226184410067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Лист1!$A$2:$A$19</c:f>
              <c:strCache>
                <c:ptCount val="18"/>
                <c:pt idx="0">
                  <c:v>СОШ им. Горького</c:v>
                </c:pt>
                <c:pt idx="1">
                  <c:v>Урмышлинская ООШ</c:v>
                </c:pt>
                <c:pt idx="2">
                  <c:v>Н – Чершелинская ООШ</c:v>
                </c:pt>
                <c:pt idx="3">
                  <c:v>Зай -Каратайская ООШ</c:v>
                </c:pt>
                <c:pt idx="4">
                  <c:v>Каркалинская ООШ</c:v>
                </c:pt>
                <c:pt idx="5">
                  <c:v>Старо - Кувакская СОШ</c:v>
                </c:pt>
                <c:pt idx="6">
                  <c:v>Куакбашская ООШ</c:v>
                </c:pt>
                <c:pt idx="7">
                  <c:v>Сарабикуловская ООШ</c:v>
                </c:pt>
                <c:pt idx="8">
                  <c:v>Шугуровская СОШ </c:v>
                </c:pt>
                <c:pt idx="9">
                  <c:v>Тимяшевская СОШ</c:v>
                </c:pt>
                <c:pt idx="10">
                  <c:v>Ивановская ООШ</c:v>
                </c:pt>
                <c:pt idx="11">
                  <c:v>Ст. – Иштиряк. ООШ</c:v>
                </c:pt>
                <c:pt idx="12">
                  <c:v>Сугушлинская ООШ</c:v>
                </c:pt>
                <c:pt idx="13">
                  <c:v>Подлесная ООШ</c:v>
                </c:pt>
                <c:pt idx="14">
                  <c:v>Керлигачская ООШ</c:v>
                </c:pt>
                <c:pt idx="15">
                  <c:v>Федотовская ООШ</c:v>
                </c:pt>
                <c:pt idx="16">
                  <c:v>Урдалинская ООШ</c:v>
                </c:pt>
                <c:pt idx="17">
                  <c:v>Ст.-Письмянская ООШ</c:v>
                </c:pt>
              </c:strCache>
            </c:strRef>
          </c:cat>
          <c:val>
            <c:numRef>
              <c:f>Лист1!$B$2:$B$19</c:f>
              <c:numCache>
                <c:formatCode>0.0</c:formatCode>
                <c:ptCount val="18"/>
                <c:pt idx="0">
                  <c:v>4.5999999999999996</c:v>
                </c:pt>
                <c:pt idx="1">
                  <c:v>4</c:v>
                </c:pt>
                <c:pt idx="2">
                  <c:v>4</c:v>
                </c:pt>
                <c:pt idx="3">
                  <c:v>3.9</c:v>
                </c:pt>
                <c:pt idx="4">
                  <c:v>3.7</c:v>
                </c:pt>
                <c:pt idx="5">
                  <c:v>3.7</c:v>
                </c:pt>
                <c:pt idx="6">
                  <c:v>3.7</c:v>
                </c:pt>
                <c:pt idx="7">
                  <c:v>3.7</c:v>
                </c:pt>
                <c:pt idx="8">
                  <c:v>3.6</c:v>
                </c:pt>
                <c:pt idx="9">
                  <c:v>3.6</c:v>
                </c:pt>
                <c:pt idx="10">
                  <c:v>3.5</c:v>
                </c:pt>
                <c:pt idx="11">
                  <c:v>3.4</c:v>
                </c:pt>
                <c:pt idx="12">
                  <c:v>3.4</c:v>
                </c:pt>
                <c:pt idx="13">
                  <c:v>3.4</c:v>
                </c:pt>
                <c:pt idx="14">
                  <c:v>3.4</c:v>
                </c:pt>
                <c:pt idx="15">
                  <c:v>3</c:v>
                </c:pt>
                <c:pt idx="16">
                  <c:v>3</c:v>
                </c:pt>
                <c:pt idx="17">
                  <c:v>2.4</c:v>
                </c:pt>
              </c:numCache>
            </c:numRef>
          </c:val>
        </c:ser>
        <c:axId val="70222592"/>
        <c:axId val="70224128"/>
      </c:barChart>
      <c:catAx>
        <c:axId val="70222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0224128"/>
        <c:crosses val="autoZero"/>
        <c:auto val="1"/>
        <c:lblAlgn val="ctr"/>
        <c:lblOffset val="100"/>
      </c:catAx>
      <c:valAx>
        <c:axId val="70224128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70222592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0.77922</cdr:x>
      <cdr:y>0</cdr:y>
    </cdr:from>
    <cdr:to>
      <cdr:x>0.96556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572296" y="0"/>
          <a:ext cx="157163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 56,7%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диагностического тестирования по русскому языку 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9 классов 2016-2017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928670"/>
            <a:ext cx="7498080" cy="48006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- учителям необходимо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еще раз обратиться к работе над сжатым изложением и тренировать практические умения обучающихся в работе над сжатым изложением.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выполнения заданий части 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357299"/>
          <a:ext cx="7500990" cy="4376109"/>
        </p:xfrm>
        <a:graphic>
          <a:graphicData uri="http://schemas.openxmlformats.org/drawingml/2006/table">
            <a:tbl>
              <a:tblPr/>
              <a:tblGrid>
                <a:gridCol w="642942"/>
                <a:gridCol w="4659330"/>
                <a:gridCol w="2198718"/>
              </a:tblGrid>
              <a:tr h="100013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Процент выполнения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Правописание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приставок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Лексика и фразеология.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Синонимы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38%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Предложение. Грамматическая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основа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Простое осложненное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предложение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Пунктуационный анализ. Знаки препинания в 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сложном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предложении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Выводы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00108"/>
            <a:ext cx="7498080" cy="524829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dirty="0" smtClean="0"/>
              <a:t> </a:t>
            </a:r>
            <a:r>
              <a:rPr lang="ru-RU" dirty="0" smtClean="0"/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последовательную работу по повторению  тем, заявленных в спецификации к ОГЭ.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Выполняя задание №15 (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сочинение-рассуждение 15.3</a:t>
            </a:r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fontAlgn="base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СК1.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Анализ сочинений-рассуждений на лингвистическую тему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 критерию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СК1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свидетельствует, что только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68%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обучающихся  привели рассуждение на теоретическом уровне, не допустили фактических ошибок, связанных с пониманием тезиса. Причинами появления ошибок по данному критерию могут быть: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недостаточное понимание лексического значения слова, неумение находить ключевые слова и определять круг языковых явлений.</a:t>
            </a:r>
          </a:p>
          <a:p>
            <a:pPr fontAlgn="base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Умение подтвердить самостоятельные суждения аргументами, а также правоту своего рассуждения в соответствии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 критерием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СК2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продемонстрировали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%  девятиклассников, набравших максимальный балл по данному критерию.  Некоторые экзаменуемые «приводят аргументы, не связанные с содержанием предложенного фрагмента; в качестве аргументов приводятся примеры без объяснения их связи с содержанием предложенного фрагмента; приводят аргументы, которые не соответствуют содержанию данного текста; в качестве примера приводят аргументы не из прочитанного текста. Часто аргументация превращается в простой пересказ текста.</a:t>
            </a:r>
          </a:p>
          <a:p>
            <a:pPr fontAlgn="base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 критерию СК3: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74%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 данному критерию набрали максимальный балл. В целом, девятиклассники научены создавать текст, характеризующийся смысловой цельностью и последовательностью.</a:t>
            </a:r>
          </a:p>
          <a:p>
            <a:pPr fontAlgn="base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 критерию СК4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84%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получили максимальный балл. Большая часть работ написана композиционно правильно по схеме сочинения-рассуждения: тезис, аргументы, вывод. Хотя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26 %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человек испытывали затруднения, так как их работы оценены по данному критерию в ноль баллов.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По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критерию орфографической грамотности не справились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24 %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учащихся – получили 0 баллов. 0 баллов по пунктуационной грамотности получил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37 %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учащихся. Грамматические нормы нарушали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28 %.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Анализ результатов говорит 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несформированности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орфографических и пунктуационных умений и навыков у выпускников.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1.Результаты  диагностического тестирования по русскому языку в 9  классах считать неудовлетворительными.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solidFill>
                  <a:srgbClr val="0070C0"/>
                </a:solidFill>
              </a:rPr>
              <a:t>.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диагностического тестирования по русскому языку и  запланировать систему мер, направленных на улучшение и стабилизацию результатов учащихся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 сдаче ГИА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802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783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(  97,6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- 125 (16%)                              88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(11%)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- 319 (41%)                              284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(35,5%)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«3»-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277( 35%)                             315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(39,4%)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 62 (8%)                                113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(14,1%)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  92%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85,9%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 56,7%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46,5%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- 3,6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928670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571472" y="1447800"/>
          <a:ext cx="8429684" cy="5267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2000240"/>
            <a:ext cx="750099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00166" y="1071546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30444" y="1571612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56,7%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857224" y="3143248"/>
            <a:ext cx="8072494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5273" y="1500174"/>
            <a:ext cx="1441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ЛМР – 4,0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06" y="1285860"/>
          <a:ext cx="8072494" cy="535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071538" y="2786058"/>
            <a:ext cx="8072462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1071538" y="2214554"/>
            <a:ext cx="778674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00100" y="2214554"/>
            <a:ext cx="6572296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214422"/>
          <a:ext cx="8001056" cy="6124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0034" y="1785926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3,6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Анализ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результатов по критериям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71480"/>
            <a:ext cx="7498080" cy="5676920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ИК1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Основное содержание прослушанного текста, отразив все важные для его восприятия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микротемы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смогли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передать -74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% обучающихся.   Небольшой процент учащихся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(16%)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получили за данный критерий 0 баллов, пропуск отдельных авторских мыслей вел их к ошибкам при передаче основной информации. </a:t>
            </a:r>
          </a:p>
          <a:p>
            <a:pPr fontAlgn="base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ИК2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Максимальный балл по данному критерию получили  66%  человек.</a:t>
            </a:r>
          </a:p>
          <a:p>
            <a:pPr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девятиклассников набрали   минимальный балл. Среди типичных ошибок по данному критерию можно отметить недостаточное владение критериями выделения главной и второстепенной информации текста. Затруднения у ребят при написании сжатого изложения были связаны с правильным применением приемов сжатия текста.</a:t>
            </a:r>
          </a:p>
          <a:p>
            <a:pPr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ИК3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Только у  72%  обучающихся работа характеризуется смысловой цельностью, речевой связностью и последовательностью изложения. </a:t>
            </a:r>
          </a:p>
          <a:p>
            <a:pPr fontAlgn="base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У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28%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девятиклассников логика в изложениях серьезно нарушалась. Иногда при сжатии текста учащимися исключается информация, которая требуется для логической связи частей текста. Порой логические ошибки ребят были связаны с неумением использовать необходимые средства связи предложений в тексте при исключении фрагментов исходного текста. Одна из ошибок – нарушение абзацного членения текста.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3976</TotalTime>
  <Words>346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                                     Результаты диагностического тестирования по русскому языку  учащихся  9 классов 2016-2017 учебного года   </vt:lpstr>
      <vt:lpstr>              Русский язык</vt:lpstr>
      <vt:lpstr>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Средняя оценка по городским школам</vt:lpstr>
      <vt:lpstr>Средняя оценка по сельским школам</vt:lpstr>
      <vt:lpstr>    Анализ результатов по критериям </vt:lpstr>
      <vt:lpstr>       Выводы:</vt:lpstr>
      <vt:lpstr>Результаты выполнения заданий части 2 </vt:lpstr>
      <vt:lpstr>   Выводы:</vt:lpstr>
      <vt:lpstr>Выполняя задание №15 (сочинение-рассуждение 15.3)</vt:lpstr>
      <vt:lpstr>Слайд 14</vt:lpstr>
      <vt:lpstr>   Выводы:</vt:lpstr>
      <vt:lpstr>Слайд 16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539</cp:revision>
  <dcterms:created xsi:type="dcterms:W3CDTF">2012-12-17T07:09:56Z</dcterms:created>
  <dcterms:modified xsi:type="dcterms:W3CDTF">2017-04-26T18:21:20Z</dcterms:modified>
</cp:coreProperties>
</file>